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72" autoAdjust="0"/>
  </p:normalViewPr>
  <p:slideViewPr>
    <p:cSldViewPr snapToGrid="0">
      <p:cViewPr varScale="1">
        <p:scale>
          <a:sx n="66" d="100"/>
          <a:sy n="66" d="100"/>
        </p:scale>
        <p:origin x="124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0F15C-D377-4EFB-9C1B-47E9BB07514D}" type="datetimeFigureOut">
              <a:rPr lang="ko-KR" altLang="en-US" smtClean="0"/>
              <a:t>2019-11-02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2BE37-FA38-4193-ADDC-948F0F5933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7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  </a:t>
            </a:r>
          </a:p>
          <a:p>
            <a:r>
              <a:rPr lang="en-US" altLang="ko-KR" dirty="0" smtClean="0"/>
              <a:t>    &lt;</a:t>
            </a:r>
            <a:r>
              <a:rPr lang="ko-KR" altLang="en-US" dirty="0" smtClean="0"/>
              <a:t>제목 표지</a:t>
            </a:r>
            <a:r>
              <a:rPr lang="en-US" altLang="ko-KR" dirty="0" smtClean="0"/>
              <a:t>&gt; </a:t>
            </a:r>
          </a:p>
          <a:p>
            <a:r>
              <a:rPr lang="en-US" altLang="ko-KR" dirty="0" smtClean="0"/>
              <a:t>   </a:t>
            </a:r>
          </a:p>
          <a:p>
            <a:r>
              <a:rPr lang="en-US" altLang="ko-KR" baseline="0" dirty="0" smtClean="0"/>
              <a:t>   </a:t>
            </a:r>
            <a:r>
              <a:rPr lang="ko-KR" altLang="en-US" baseline="0" dirty="0" smtClean="0"/>
              <a:t>수업 시작 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칠판에 오늘의 학습 목표와 주제를 판서해 둔다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</a:t>
            </a:r>
            <a:r>
              <a:rPr lang="ko-KR" altLang="en-US" baseline="0" dirty="0" smtClean="0"/>
              <a:t>수업을 시작하며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파워포인트 슬라이드를 칠판 옆에 함께 띄워 두고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학생들과 함께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토의의 절차와 방법</a:t>
            </a:r>
            <a:r>
              <a:rPr lang="en-US" altLang="ko-KR" baseline="0" dirty="0" smtClean="0"/>
              <a:t>‘, ‘</a:t>
            </a:r>
            <a:r>
              <a:rPr lang="ko-KR" altLang="en-US" baseline="0" dirty="0" smtClean="0"/>
              <a:t>우리 반 학급  규칙 만들기</a:t>
            </a:r>
            <a:r>
              <a:rPr lang="en-US" altLang="ko-KR" baseline="0" dirty="0" smtClean="0"/>
              <a:t>＇</a:t>
            </a:r>
            <a:r>
              <a:rPr lang="ko-KR" altLang="en-US" baseline="0" dirty="0" smtClean="0"/>
              <a:t>를 다 같이 입을 모아 큰 소리로 따라 읽게 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</a:t>
            </a:r>
            <a:r>
              <a:rPr lang="ko-KR" altLang="en-US" baseline="0" dirty="0" smtClean="0"/>
              <a:t>옆의 토의 그림을 보며</a:t>
            </a:r>
            <a:r>
              <a:rPr lang="en-US" altLang="ko-KR" baseline="0" dirty="0" smtClean="0"/>
              <a:t>, “</a:t>
            </a:r>
            <a:r>
              <a:rPr lang="ko-KR" altLang="en-US" baseline="0" dirty="0" smtClean="0"/>
              <a:t>여기 이 분들이 지금 뭘 하고 있는 것 같아요</a:t>
            </a:r>
            <a:r>
              <a:rPr lang="en-US" altLang="ko-KR" baseline="0" dirty="0" smtClean="0"/>
              <a:t>?” </a:t>
            </a:r>
            <a:r>
              <a:rPr lang="ko-KR" altLang="en-US" baseline="0" dirty="0" smtClean="0"/>
              <a:t>하고 물어보며 학생들의 주의 획득 및 수업 목표를 상기한다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   </a:t>
            </a:r>
            <a:r>
              <a:rPr lang="ko-KR" altLang="en-US" baseline="0" dirty="0" smtClean="0"/>
              <a:t>또한</a:t>
            </a:r>
            <a:r>
              <a:rPr lang="en-US" altLang="ko-KR" baseline="0" dirty="0" smtClean="0"/>
              <a:t>, “</a:t>
            </a:r>
            <a:r>
              <a:rPr lang="ko-KR" altLang="en-US" baseline="0" dirty="0" smtClean="0"/>
              <a:t>이 분들이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다같이</a:t>
            </a:r>
            <a:r>
              <a:rPr lang="en-US" altLang="ko-KR" baseline="0" dirty="0" smtClean="0"/>
              <a:t>‘ </a:t>
            </a:r>
            <a:r>
              <a:rPr lang="ko-KR" altLang="en-US" baseline="0" dirty="0" smtClean="0"/>
              <a:t>앉아 있는 걸 보니</a:t>
            </a:r>
            <a:r>
              <a:rPr lang="en-US" altLang="ko-KR" baseline="0" dirty="0" smtClean="0"/>
              <a:t>, ‘</a:t>
            </a:r>
            <a:r>
              <a:rPr lang="ko-KR" altLang="en-US" baseline="0" dirty="0" smtClean="0"/>
              <a:t>모두의</a:t>
            </a:r>
            <a:r>
              <a:rPr lang="en-US" altLang="ko-KR" baseline="0" dirty="0" smtClean="0"/>
              <a:t>’ </a:t>
            </a:r>
            <a:r>
              <a:rPr lang="ko-KR" altLang="en-US" baseline="0" dirty="0" smtClean="0"/>
              <a:t>문제</a:t>
            </a:r>
            <a:r>
              <a:rPr lang="en-US" altLang="ko-KR" baseline="0" dirty="0" smtClean="0"/>
              <a:t> ‘</a:t>
            </a:r>
            <a:r>
              <a:rPr lang="ko-KR" altLang="en-US" baseline="0" dirty="0" smtClean="0"/>
              <a:t>공통의</a:t>
            </a:r>
            <a:r>
              <a:rPr lang="en-US" altLang="ko-KR" baseline="0" dirty="0" smtClean="0"/>
              <a:t>’ </a:t>
            </a:r>
            <a:r>
              <a:rPr lang="ko-KR" altLang="en-US" baseline="0" dirty="0" smtClean="0"/>
              <a:t>문제인 것  같죠</a:t>
            </a:r>
            <a:r>
              <a:rPr lang="en-US" altLang="ko-KR" baseline="0" dirty="0" smtClean="0"/>
              <a:t>? </a:t>
            </a:r>
            <a:r>
              <a:rPr lang="ko-KR" altLang="en-US" baseline="0" dirty="0" smtClean="0"/>
              <a:t>그래서 토의를 하고 있는 거군요</a:t>
            </a:r>
            <a:r>
              <a:rPr lang="en-US" altLang="ko-KR" baseline="0" dirty="0" smtClean="0"/>
              <a:t>!” </a:t>
            </a:r>
            <a:r>
              <a:rPr lang="ko-KR" altLang="en-US" baseline="0" dirty="0" smtClean="0"/>
              <a:t>하면서 지난 시간에 배운 토의의 개념 중 핵심적인 부분을 짚으며 사전지식 회상을 자극할 수 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141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토의 절차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단계 중 마지막 슬라이드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슬라이드를 보여주며 학습 한 후에는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칠판에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가지의 토의 주제를 판서하며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 주제들에 따라 이제 </a:t>
            </a:r>
            <a:r>
              <a:rPr lang="ko-KR" altLang="en-US" baseline="0" dirty="0" err="1" smtClean="0"/>
              <a:t>모둠</a:t>
            </a:r>
            <a:r>
              <a:rPr lang="ko-KR" altLang="en-US" baseline="0" dirty="0" smtClean="0"/>
              <a:t> 토의를 진행할 것임을 알린다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1) </a:t>
            </a:r>
            <a:r>
              <a:rPr lang="ko-KR" altLang="en-US" baseline="0" dirty="0" smtClean="0"/>
              <a:t>우리 반 지켜야 할 일 토의하기</a:t>
            </a:r>
            <a:endParaRPr lang="en-US" altLang="ko-KR" baseline="0" dirty="0" smtClean="0"/>
          </a:p>
          <a:p>
            <a:r>
              <a:rPr lang="en-US" altLang="ko-KR" baseline="0" dirty="0" smtClean="0"/>
              <a:t> 2) </a:t>
            </a:r>
            <a:r>
              <a:rPr lang="ko-KR" altLang="en-US" baseline="0" dirty="0" smtClean="0"/>
              <a:t>지키지 못했을 </a:t>
            </a:r>
            <a:r>
              <a:rPr lang="ko-KR" altLang="en-US" baseline="0" dirty="0" err="1" smtClean="0"/>
              <a:t>때할</a:t>
            </a:r>
            <a:r>
              <a:rPr lang="ko-KR" altLang="en-US" baseline="0" dirty="0" smtClean="0"/>
              <a:t> 일 토의하기</a:t>
            </a:r>
            <a:endParaRPr lang="en-US" altLang="ko-KR" baseline="0" dirty="0" smtClean="0"/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각 절차에 대한 슬라이드를 보여 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빨간색 글씨로 표시된 중요 내용을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각각을 사례와 반례를 학생들이 얘기해볼 수 있도록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교사가 대답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피드백을 주며 설명한다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012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수행을 유발하기 슬라이드</a:t>
            </a:r>
            <a:r>
              <a:rPr lang="en-US" altLang="ko-KR" baseline="0" dirty="0" smtClean="0"/>
              <a:t>&gt; + &lt;</a:t>
            </a:r>
            <a:r>
              <a:rPr lang="ko-KR" altLang="en-US" baseline="0" dirty="0" smtClean="0"/>
              <a:t>피드백을 제공하기</a:t>
            </a:r>
            <a:r>
              <a:rPr lang="en-US" altLang="ko-KR" baseline="0" dirty="0" smtClean="0"/>
              <a:t>&gt; 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활동지</a:t>
            </a:r>
            <a:r>
              <a:rPr lang="ko-KR" altLang="en-US" baseline="0" dirty="0" smtClean="0"/>
              <a:t> ①</a:t>
            </a:r>
            <a:r>
              <a:rPr lang="en-US" altLang="ko-KR" baseline="0" dirty="0" smtClean="0"/>
              <a:t>,②</a:t>
            </a:r>
            <a:r>
              <a:rPr lang="ko-KR" altLang="en-US" baseline="0" dirty="0" smtClean="0"/>
              <a:t>를 제공하여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학생들이 토의 활동을 하는 동안 </a:t>
            </a:r>
            <a:r>
              <a:rPr lang="ko-KR" altLang="en-US" baseline="0" dirty="0" err="1" smtClean="0"/>
              <a:t>교수자는</a:t>
            </a:r>
            <a:r>
              <a:rPr lang="ko-KR" altLang="en-US" baseline="0" dirty="0" smtClean="0"/>
              <a:t> 교실을 돌아다니며 모든 학생들이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가지 이상 의견을 낼 수 있도록 독려한다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 PPT </a:t>
            </a:r>
            <a:r>
              <a:rPr lang="ko-KR" altLang="en-US" baseline="0" dirty="0" smtClean="0"/>
              <a:t>슬라이드에는 </a:t>
            </a:r>
            <a:r>
              <a:rPr lang="ko-KR" altLang="en-US" baseline="0" dirty="0" smtClean="0"/>
              <a:t>학습 활동 중 지켜야 할 내용을 빨간 글자로 강조하여 띄워 놓는다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이를 </a:t>
            </a:r>
            <a:r>
              <a:rPr lang="ko-KR" altLang="en-US" baseline="0" dirty="0" smtClean="0"/>
              <a:t>통해 학생들이 토의 활동</a:t>
            </a:r>
            <a:r>
              <a:rPr lang="en-US" altLang="ko-KR" baseline="0" dirty="0" smtClean="0"/>
              <a:t>/</a:t>
            </a:r>
            <a:r>
              <a:rPr lang="ko-KR" altLang="en-US" baseline="0" dirty="0" smtClean="0"/>
              <a:t>학급 규칙 제정 학습활동 중간 중간 스크린을 보며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자신들이 해야 할 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바른 토의 태도를 상기할 수 있도록 한다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활동 시간도 우측 하단에 제시하여 </a:t>
            </a:r>
            <a:r>
              <a:rPr lang="en-US" altLang="ko-KR" baseline="0" dirty="0" smtClean="0"/>
              <a:t>15</a:t>
            </a:r>
            <a:r>
              <a:rPr lang="ko-KR" altLang="en-US" baseline="0" dirty="0" smtClean="0"/>
              <a:t>분 안에 토의를 마칠 수 있도록 한다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489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모둠</a:t>
            </a:r>
            <a:r>
              <a:rPr lang="ko-KR" altLang="en-US" baseline="0" dirty="0" smtClean="0"/>
              <a:t> 토의 결과를 학급 친구들에게 발표한다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학생들이 토의 결과를 발표하면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교사는 칠판에 각 </a:t>
            </a:r>
            <a:r>
              <a:rPr lang="ko-KR" altLang="en-US" baseline="0" dirty="0" err="1" smtClean="0"/>
              <a:t>모둠에서</a:t>
            </a:r>
            <a:r>
              <a:rPr lang="ko-KR" altLang="en-US" baseline="0" dirty="0" smtClean="0"/>
              <a:t> 제시된 학급 규칙들을 정리하여 판서한다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</a:t>
            </a:r>
            <a:r>
              <a:rPr lang="ko-KR" altLang="en-US" baseline="0" dirty="0" smtClean="0"/>
              <a:t>이 후 표결을 통해 학급 규칙을 확정한다</a:t>
            </a:r>
            <a:r>
              <a:rPr lang="en-US" altLang="ko-KR" baseline="0" dirty="0" smtClean="0"/>
              <a:t>. 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82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</a:t>
            </a:r>
            <a:r>
              <a:rPr lang="en-US" altLang="ko-KR" baseline="0" dirty="0" smtClean="0"/>
              <a:t>&lt;</a:t>
            </a:r>
            <a:r>
              <a:rPr lang="ko-KR" altLang="en-US" baseline="0" dirty="0" smtClean="0"/>
              <a:t>수행을 평가하기</a:t>
            </a:r>
            <a:r>
              <a:rPr lang="en-US" altLang="ko-KR" baseline="0" dirty="0" smtClean="0"/>
              <a:t>&gt; </a:t>
            </a:r>
            <a:r>
              <a:rPr lang="ko-KR" altLang="en-US" baseline="0" dirty="0" smtClean="0"/>
              <a:t>슬라이드</a:t>
            </a:r>
            <a:endParaRPr lang="en-US" altLang="ko-KR" baseline="0" dirty="0" smtClean="0"/>
          </a:p>
          <a:p>
            <a:pPr marL="228600" indent="-228600">
              <a:buAutoNum type="arabicPeriod"/>
            </a:pPr>
            <a:r>
              <a:rPr lang="ko-KR" altLang="en-US" baseline="0" dirty="0" smtClean="0"/>
              <a:t>빈 칸에 해당하는 토의 단계의 절차 및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그 절차의 주의점을 얘기해 볼 수 있도록 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학생들의 답을 듣고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따른 긍정적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칭찬</a:t>
            </a:r>
            <a:r>
              <a:rPr lang="en-US" altLang="ko-KR" baseline="0" dirty="0" smtClean="0"/>
              <a:t>-</a:t>
            </a:r>
            <a:r>
              <a:rPr lang="ko-KR" altLang="en-US" baseline="0" dirty="0" smtClean="0"/>
              <a:t>동기 유발</a:t>
            </a:r>
            <a:r>
              <a:rPr lang="en-US" altLang="ko-KR" baseline="0" dirty="0" smtClean="0"/>
              <a:t>)/ </a:t>
            </a:r>
            <a:r>
              <a:rPr lang="ko-KR" altLang="en-US" baseline="0" dirty="0" smtClean="0"/>
              <a:t>부정적 피드백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정보 제공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을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제시한다</a:t>
            </a:r>
            <a:r>
              <a:rPr lang="en-US" altLang="ko-KR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ko-KR" altLang="en-US" baseline="0" dirty="0" smtClean="0"/>
              <a:t>슬라이드와 별도로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칠판에 교사가 실제 맥락을 반영한 연습 문제도 함께 제시한다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즉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학생들이 만든 학급 규칙을 보고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 규칙이 필요한 상황의 예시를 만들어 문제를 내는 것이다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예</a:t>
            </a:r>
            <a:r>
              <a:rPr lang="en-US" altLang="ko-KR" baseline="0" dirty="0" smtClean="0"/>
              <a:t>) </a:t>
            </a:r>
            <a:r>
              <a:rPr lang="ko-KR" altLang="en-US" baseline="0" dirty="0" smtClean="0"/>
              <a:t>길동이가 수업을 시작한 지 </a:t>
            </a:r>
            <a:r>
              <a:rPr lang="en-US" altLang="ko-KR" baseline="0" dirty="0" smtClean="0"/>
              <a:t>25</a:t>
            </a:r>
            <a:r>
              <a:rPr lang="ko-KR" altLang="en-US" baseline="0" dirty="0" smtClean="0"/>
              <a:t>분이 넘어서야 교실에 돌아왔다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또는 길동이가 체육복을 아무 의자에나 던져 놓았다</a:t>
            </a:r>
            <a:r>
              <a:rPr lang="en-US" altLang="ko-KR" baseline="0" dirty="0" smtClean="0"/>
              <a:t>. </a:t>
            </a:r>
          </a:p>
          <a:p>
            <a:pPr marL="0" indent="0">
              <a:buNone/>
            </a:pP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학생들이 이에 대한 답으로 상황에 맞는 규칙과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지키지 않았을 때 해야 할 일을 대답하여 맞출 수 있도록 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교사는 이에 대한 피드백을 제공한다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2228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</a:t>
            </a:r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파지와 전이를 일으키기</a:t>
            </a:r>
            <a:r>
              <a:rPr lang="en-US" altLang="ko-KR" baseline="0" dirty="0" smtClean="0"/>
              <a:t>&gt; </a:t>
            </a:r>
            <a:r>
              <a:rPr lang="ko-KR" altLang="en-US" baseline="0" dirty="0" smtClean="0"/>
              <a:t>슬라이드</a:t>
            </a:r>
            <a:endParaRPr lang="en-US" altLang="ko-KR" baseline="0" dirty="0" smtClean="0"/>
          </a:p>
          <a:p>
            <a:r>
              <a:rPr lang="ko-KR" altLang="en-US" baseline="0" dirty="0" smtClean="0"/>
              <a:t>교사는 토의의 결과로 만들어진 학급 규칙을 학생들이 직접 큰 소리로 읽어 보도록 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자신들이 직접 만든 학급 규칙임을 상기하게 하고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이를 잘 지킬 것을 학생들에게 다짐하게 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다른 학급 문제가 발생할 때 이제는 다툼이 아닌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절차에 맞는 학급 토의를 통해 해결할 것을 약속하게 한다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611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</a:t>
            </a:r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파지와 전이를 일으키기</a:t>
            </a:r>
            <a:r>
              <a:rPr lang="en-US" altLang="ko-KR" baseline="0" dirty="0" smtClean="0"/>
              <a:t>&gt; </a:t>
            </a:r>
            <a:r>
              <a:rPr lang="ko-KR" altLang="en-US" baseline="0" dirty="0" smtClean="0"/>
              <a:t>슬라이드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</a:t>
            </a:r>
            <a:r>
              <a:rPr lang="ko-KR" altLang="en-US" baseline="0" dirty="0" smtClean="0"/>
              <a:t>오늘 토의의 과정에 대해 학생들이 성찰하는 시간을 가져볼 수 있도록 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교사는 학생들이 자신들의 경험을 재구성할 수 있도록 적절히 질의 응답하고 피드백하며 돕는다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8822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</a:t>
            </a:r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파지와 전이를 일으키기</a:t>
            </a:r>
            <a:r>
              <a:rPr lang="en-US" altLang="ko-KR" baseline="0" dirty="0" smtClean="0"/>
              <a:t>&gt; </a:t>
            </a:r>
            <a:r>
              <a:rPr lang="ko-KR" altLang="en-US" baseline="0" dirty="0" smtClean="0"/>
              <a:t>슬라이드</a:t>
            </a:r>
            <a:endParaRPr lang="en-US" altLang="ko-KR" baseline="0" dirty="0" smtClean="0"/>
          </a:p>
          <a:p>
            <a:r>
              <a:rPr lang="en-US" altLang="ko-KR" baseline="0" dirty="0" smtClean="0"/>
              <a:t>  </a:t>
            </a:r>
            <a:r>
              <a:rPr lang="ko-KR" altLang="en-US" baseline="0" dirty="0" smtClean="0"/>
              <a:t>다음 시간에는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오늘 배운 절차에 맞게 진행한 토의를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제안하는 글의 형태로 정리하는 방법을 배울 것이라며 안내한다</a:t>
            </a:r>
            <a:r>
              <a:rPr lang="en-US" altLang="ko-KR" baseline="0" dirty="0" smtClean="0"/>
              <a:t>. (</a:t>
            </a:r>
            <a:r>
              <a:rPr lang="ko-KR" altLang="en-US" baseline="0" dirty="0" smtClean="0"/>
              <a:t>학습의 전이 일으키기</a:t>
            </a:r>
            <a:r>
              <a:rPr lang="en-US" altLang="ko-KR" baseline="0" dirty="0" smtClean="0"/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938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 &lt;</a:t>
            </a:r>
            <a:r>
              <a:rPr lang="ko-KR" altLang="en-US" dirty="0" smtClean="0"/>
              <a:t>주의력 획득</a:t>
            </a:r>
            <a:r>
              <a:rPr lang="en-US" altLang="ko-KR" dirty="0" smtClean="0"/>
              <a:t>&gt; </a:t>
            </a:r>
          </a:p>
          <a:p>
            <a:r>
              <a:rPr lang="en-US" altLang="ko-KR" baseline="0" dirty="0" smtClean="0"/>
              <a:t>   </a:t>
            </a:r>
            <a:r>
              <a:rPr lang="ko-KR" altLang="en-US" dirty="0" smtClean="0"/>
              <a:t>학급 학생들에게 주의 획득을 위한 시청각 자료로서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비정상회담의 </a:t>
            </a:r>
            <a:r>
              <a:rPr lang="en-US" altLang="ko-KR" dirty="0" smtClean="0"/>
              <a:t>35</a:t>
            </a:r>
            <a:r>
              <a:rPr lang="ko-KR" altLang="en-US" dirty="0" smtClean="0"/>
              <a:t>회 예고편을 보여준다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먼저</a:t>
            </a:r>
            <a:r>
              <a:rPr lang="ko-KR" altLang="en-US" baseline="0" dirty="0" smtClean="0"/>
              <a:t> 교사의 설명 없이 학생들끼리 한 번 보게 한 뒤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한 번 더 같이 보면서</a:t>
            </a:r>
            <a:endParaRPr lang="en-US" altLang="ko-KR" baseline="0" dirty="0" smtClean="0"/>
          </a:p>
          <a:p>
            <a:r>
              <a:rPr lang="ko-KR" altLang="en-US" baseline="0" dirty="0" smtClean="0"/>
              <a:t>영상 </a:t>
            </a:r>
            <a:r>
              <a:rPr lang="ko-KR" altLang="en-US" baseline="0" dirty="0" err="1" smtClean="0"/>
              <a:t>일시정지</a:t>
            </a:r>
            <a:r>
              <a:rPr lang="ko-KR" altLang="en-US" baseline="0" dirty="0" smtClean="0"/>
              <a:t> 기능을 이용하며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어떤 부분이 토론이고 토의인지 물으며 토론과 토의의 차이를 알 수 있도록 한다</a:t>
            </a:r>
            <a:r>
              <a:rPr lang="en-US" altLang="ko-KR" baseline="0" dirty="0" smtClean="0"/>
              <a:t>.(</a:t>
            </a:r>
            <a:r>
              <a:rPr lang="ko-KR" altLang="en-US" baseline="0" dirty="0" smtClean="0"/>
              <a:t>사전지식 회상 및 사례 제시</a:t>
            </a:r>
            <a:r>
              <a:rPr lang="en-US" altLang="ko-KR" baseline="0" dirty="0" smtClean="0"/>
              <a:t>)</a:t>
            </a:r>
          </a:p>
          <a:p>
            <a:r>
              <a:rPr lang="ko-KR" altLang="en-US" baseline="0" dirty="0" smtClean="0"/>
              <a:t>앞 부분에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토론</a:t>
            </a:r>
            <a:r>
              <a:rPr lang="en-US" altLang="ko-KR" baseline="0" dirty="0" smtClean="0"/>
              <a:t>‘ </a:t>
            </a:r>
            <a:r>
              <a:rPr lang="ko-KR" altLang="en-US" baseline="0" dirty="0" smtClean="0"/>
              <a:t>의 예시가 나올 때는 학생들이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토론</a:t>
            </a:r>
            <a:r>
              <a:rPr lang="en-US" altLang="ko-KR" baseline="0" dirty="0" smtClean="0"/>
              <a:t>‘, </a:t>
            </a:r>
            <a:r>
              <a:rPr lang="ko-KR" altLang="en-US" baseline="0" dirty="0" err="1" smtClean="0"/>
              <a:t>뒷</a:t>
            </a:r>
            <a:r>
              <a:rPr lang="ko-KR" altLang="en-US" baseline="0" dirty="0" smtClean="0"/>
              <a:t> 부분에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토의</a:t>
            </a:r>
            <a:r>
              <a:rPr lang="en-US" altLang="ko-KR" baseline="0" dirty="0" smtClean="0"/>
              <a:t>＇</a:t>
            </a:r>
            <a:r>
              <a:rPr lang="ko-KR" altLang="en-US" baseline="0" dirty="0" smtClean="0"/>
              <a:t>의 예시가 나올 때는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토의</a:t>
            </a:r>
            <a:r>
              <a:rPr lang="en-US" altLang="ko-KR" baseline="0" dirty="0" smtClean="0"/>
              <a:t>‘ </a:t>
            </a:r>
            <a:r>
              <a:rPr lang="ko-KR" altLang="en-US" baseline="0" dirty="0" smtClean="0"/>
              <a:t>임을 학생들이 명확히 분별할 수 있도록 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긍정적 피드백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동기유발</a:t>
            </a:r>
            <a:r>
              <a:rPr lang="en-US" altLang="ko-KR" baseline="0" dirty="0" smtClean="0"/>
              <a:t>), </a:t>
            </a:r>
            <a:r>
              <a:rPr lang="ko-KR" altLang="en-US" baseline="0" dirty="0" smtClean="0"/>
              <a:t>부정적 피드백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정보제공</a:t>
            </a:r>
            <a:r>
              <a:rPr lang="en-US" altLang="ko-KR" baseline="0" dirty="0" smtClean="0"/>
              <a:t>) </a:t>
            </a:r>
            <a:r>
              <a:rPr lang="ko-KR" altLang="en-US" baseline="0" dirty="0" smtClean="0"/>
              <a:t>한다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   ‘</a:t>
            </a:r>
            <a:r>
              <a:rPr lang="ko-KR" altLang="en-US" baseline="0" dirty="0" smtClean="0"/>
              <a:t>최신 유행</a:t>
            </a:r>
            <a:r>
              <a:rPr lang="en-US" altLang="ko-KR" baseline="0" dirty="0" smtClean="0"/>
              <a:t>’</a:t>
            </a:r>
            <a:r>
              <a:rPr lang="ko-KR" altLang="en-US" baseline="0" dirty="0" smtClean="0"/>
              <a:t>에 대한 안건은 현재 사회 구성원 모두에 관련된</a:t>
            </a:r>
            <a:r>
              <a:rPr lang="en-US" altLang="ko-KR" baseline="0" dirty="0" smtClean="0"/>
              <a:t>, ‘</a:t>
            </a:r>
            <a:r>
              <a:rPr lang="ko-KR" altLang="en-US" baseline="0" dirty="0" smtClean="0"/>
              <a:t>공동의</a:t>
            </a:r>
            <a:r>
              <a:rPr lang="en-US" altLang="ko-KR" baseline="0" dirty="0" smtClean="0"/>
              <a:t>’ </a:t>
            </a:r>
            <a:r>
              <a:rPr lang="ko-KR" altLang="en-US" baseline="0" dirty="0" smtClean="0"/>
              <a:t>문제 이기에 토의 안건으로 제시된 것임을 상기시키며 다시 한 번 토의의 핵심 개념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앞 수업 내용 사전지식 회상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을 짚고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 후 영상에서 토의가 바르게 진행되고 있다고 생각하는지 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어떤 점 때에 토의가 잘 진행되고 있는지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혹은 그렇지 않은지 학생들이 자유롭게 얘기해볼 수 있도록 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5249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목표 제시</a:t>
            </a:r>
            <a:r>
              <a:rPr lang="en-US" altLang="ko-KR" baseline="0" dirty="0" smtClean="0"/>
              <a:t>&gt;</a:t>
            </a:r>
          </a:p>
          <a:p>
            <a:r>
              <a:rPr lang="ko-KR" altLang="en-US" baseline="0" dirty="0" smtClean="0"/>
              <a:t>학습 목표 </a:t>
            </a:r>
            <a:r>
              <a:rPr lang="en-US" altLang="ko-KR" baseline="0" dirty="0" smtClean="0"/>
              <a:t>PPT </a:t>
            </a:r>
            <a:r>
              <a:rPr lang="ko-KR" altLang="en-US" baseline="0" dirty="0" smtClean="0"/>
              <a:t>슬라이드를 스크린에 크게 띄우고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함께 큰 소리로 따라 읽는다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 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850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사전지식 회상 자극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지난 시간에 배운 토의의 개념을 복습하기 위해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스크린에 텍스트 슬라이드를 띄워 놓는다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이전 시간에 배운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토의란 어떤 것인지 학생들에게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화면을 따라 읽는다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현재 우리 반에서는 토의가 이뤄지고 있는지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아니면 학급의 문제를 다른 방법으로 해결하고 있는지 물어본다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이를 통해 학급의 실제 상황 맥락을 수업 내용과 연결 짓고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관련성</a:t>
            </a:r>
            <a:r>
              <a:rPr lang="en-US" altLang="ko-KR" baseline="0" dirty="0" smtClean="0"/>
              <a:t>(Relevance)</a:t>
            </a:r>
            <a:r>
              <a:rPr lang="ko-KR" altLang="en-US" baseline="0" dirty="0" smtClean="0"/>
              <a:t>를 높여 본격적 수업 및 학습 활동</a:t>
            </a:r>
            <a:r>
              <a:rPr lang="en-US" altLang="ko-KR" baseline="0" dirty="0" smtClean="0"/>
              <a:t>(</a:t>
            </a:r>
            <a:r>
              <a:rPr lang="ko-KR" altLang="en-US" baseline="0" dirty="0" smtClean="0"/>
              <a:t>학급 규칙 만들기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활동</a:t>
            </a:r>
            <a:r>
              <a:rPr lang="en-US" altLang="ko-KR" baseline="0" dirty="0" smtClean="0"/>
              <a:t>)</a:t>
            </a:r>
            <a:r>
              <a:rPr lang="ko-KR" altLang="en-US" baseline="0" dirty="0" smtClean="0"/>
              <a:t>에 들어가기 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학생들의 동기를 높일 수 있도록 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(</a:t>
            </a:r>
            <a:r>
              <a:rPr lang="ko-KR" altLang="en-US" baseline="0" dirty="0" smtClean="0"/>
              <a:t>원래 교안에서 수정 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원래 교안에는 </a:t>
            </a:r>
            <a:r>
              <a:rPr lang="en-US" altLang="ko-KR" baseline="0" dirty="0" smtClean="0"/>
              <a:t>‘</a:t>
            </a:r>
            <a:r>
              <a:rPr lang="ko-KR" altLang="en-US" baseline="0" dirty="0" smtClean="0"/>
              <a:t>단체가 공동의 문제를 두고 말다툼하는 영상과 평화적으로 토의하는 영상을 연달아 제시한다</a:t>
            </a:r>
            <a:r>
              <a:rPr lang="en-US" altLang="ko-KR" baseline="0" dirty="0" smtClean="0"/>
              <a:t>＇</a:t>
            </a:r>
            <a:r>
              <a:rPr lang="ko-KR" altLang="en-US" baseline="0" dirty="0" smtClean="0"/>
              <a:t>고 되어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하지만 굳이 제시하지 않고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교사가 </a:t>
            </a:r>
            <a:r>
              <a:rPr lang="en-US" altLang="ko-KR" baseline="0" dirty="0" smtClean="0"/>
              <a:t>“</a:t>
            </a:r>
            <a:r>
              <a:rPr lang="ko-KR" altLang="en-US" baseline="0" dirty="0" smtClean="0"/>
              <a:t>토의를 하지 않는다면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지금 우리 반처럼 말다툼이 자주 일어나고 다투게 되잖아요</a:t>
            </a:r>
            <a:r>
              <a:rPr lang="en-US" altLang="ko-KR" baseline="0" dirty="0" smtClean="0"/>
              <a:t>. (</a:t>
            </a:r>
            <a:r>
              <a:rPr lang="ko-KR" altLang="en-US" baseline="0" dirty="0" smtClean="0"/>
              <a:t>교사 사전 인터뷰</a:t>
            </a:r>
            <a:r>
              <a:rPr lang="en-US" altLang="ko-KR" baseline="0" dirty="0" smtClean="0"/>
              <a:t>-</a:t>
            </a:r>
            <a:r>
              <a:rPr lang="ko-KR" altLang="en-US" baseline="0" dirty="0" smtClean="0"/>
              <a:t>요구 분석 시 제시되었던 내용</a:t>
            </a:r>
            <a:r>
              <a:rPr lang="en-US" altLang="ko-KR" baseline="0" dirty="0" smtClean="0"/>
              <a:t>-</a:t>
            </a:r>
            <a:r>
              <a:rPr lang="ko-KR" altLang="en-US" baseline="0" dirty="0" smtClean="0"/>
              <a:t>여러분도 친구랑 다투고 나면 기분이 나빴죠</a:t>
            </a:r>
            <a:r>
              <a:rPr lang="en-US" altLang="ko-KR" baseline="0" dirty="0" smtClean="0"/>
              <a:t>? </a:t>
            </a:r>
            <a:r>
              <a:rPr lang="ko-KR" altLang="en-US" baseline="0" dirty="0" smtClean="0"/>
              <a:t>토의를 하면 문제를 다툼 없이 해결할 수 있습니다</a:t>
            </a:r>
            <a:r>
              <a:rPr lang="en-US" altLang="ko-KR" baseline="0" dirty="0" smtClean="0"/>
              <a:t>.” </a:t>
            </a:r>
            <a:r>
              <a:rPr lang="ko-KR" altLang="en-US" baseline="0" dirty="0" smtClean="0"/>
              <a:t>하고 얘기하며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학생들과 </a:t>
            </a:r>
            <a:r>
              <a:rPr lang="ko-KR" altLang="en-US" baseline="0" dirty="0" err="1" smtClean="0"/>
              <a:t>의사소통하는</a:t>
            </a:r>
            <a:r>
              <a:rPr lang="ko-KR" altLang="en-US" baseline="0" dirty="0" smtClean="0"/>
              <a:t> 편이 더 낫다는 생각이 들었습니다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따라서 영상 첨부는 하지 않았습니다</a:t>
            </a:r>
            <a:r>
              <a:rPr lang="en-US" altLang="ko-KR" baseline="0" dirty="0" smtClean="0"/>
              <a:t>.)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543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토의의 절차 </a:t>
            </a:r>
            <a:r>
              <a:rPr lang="en-US" altLang="ko-KR" baseline="0" dirty="0" smtClean="0"/>
              <a:t>5</a:t>
            </a:r>
            <a:r>
              <a:rPr lang="ko-KR" altLang="en-US" baseline="0" dirty="0" smtClean="0"/>
              <a:t>단계를 정리한 슬라이드를 스크린에 제시하고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학생들이 눈으로 읽어본 뒤 다시 한 번 따라 읽게 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042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각 절차에 대한 슬라이드를 보여 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빨간색 글씨로 표시된 중요 내용을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각각을 사례와 반례를 학생들이 얘기해볼 수 있도록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교사가 대답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피드백을 주며 설명한다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예</a:t>
            </a:r>
            <a:r>
              <a:rPr lang="en-US" altLang="ko-KR" baseline="0" dirty="0" smtClean="0"/>
              <a:t>) ‘</a:t>
            </a:r>
            <a:r>
              <a:rPr lang="ko-KR" altLang="en-US" baseline="0" dirty="0" smtClean="0"/>
              <a:t>토의 주제는 공통의 문제여야 한다</a:t>
            </a:r>
            <a:r>
              <a:rPr lang="en-US" altLang="ko-KR" baseline="0" dirty="0" smtClean="0"/>
              <a:t>.’- </a:t>
            </a:r>
            <a:r>
              <a:rPr lang="ko-KR" altLang="en-US" baseline="0" dirty="0" smtClean="0"/>
              <a:t>공통의 문제인 예시와 아닌 예를 하나씩 학생들에게 사례를 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발표해 달라고 얘기하여 학생들과 </a:t>
            </a:r>
            <a:r>
              <a:rPr lang="ko-KR" altLang="en-US" baseline="0" dirty="0" err="1" smtClean="0"/>
              <a:t>의사소통한다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859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각 절차에 대한 슬라이드를 보여 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빨간색 글씨로 표시된 중요 내용을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각각을 사례와 반례를 학생들이 얘기해볼 수 있도록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교사가 대답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피드백을 주며 설명한다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예</a:t>
            </a:r>
            <a:r>
              <a:rPr lang="en-US" altLang="ko-KR" baseline="0" dirty="0" smtClean="0"/>
              <a:t>) ‘</a:t>
            </a:r>
            <a:r>
              <a:rPr lang="ko-KR" altLang="en-US" baseline="0" dirty="0" smtClean="0"/>
              <a:t>토의 주제는 공통의 문제여야 한다</a:t>
            </a:r>
            <a:r>
              <a:rPr lang="en-US" altLang="ko-KR" baseline="0" dirty="0" smtClean="0"/>
              <a:t>.’- </a:t>
            </a:r>
            <a:r>
              <a:rPr lang="ko-KR" altLang="en-US" baseline="0" dirty="0" smtClean="0"/>
              <a:t>공통의 문제인 예시와 아닌 예를 하나씩 학생들에게 사례를 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발표해 달라고 얘기하여 학생들과 </a:t>
            </a:r>
            <a:r>
              <a:rPr lang="ko-KR" altLang="en-US" baseline="0" dirty="0" err="1" smtClean="0"/>
              <a:t>의사소통한다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207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각 절차에 대한 슬라이드를 보여 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빨간색 글씨로 표시된 중요 내용을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각각을 사례와 반례를 학생들이 얘기해볼 수 있도록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교사가 대답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피드백을 주며 설명한다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예</a:t>
            </a:r>
            <a:r>
              <a:rPr lang="en-US" altLang="ko-KR" baseline="0" dirty="0" smtClean="0"/>
              <a:t>) ‘</a:t>
            </a:r>
            <a:r>
              <a:rPr lang="ko-KR" altLang="en-US" baseline="0" dirty="0" smtClean="0"/>
              <a:t>토의 주제는 공통의 문제여야 한다</a:t>
            </a:r>
            <a:r>
              <a:rPr lang="en-US" altLang="ko-KR" baseline="0" dirty="0" smtClean="0"/>
              <a:t>.’- </a:t>
            </a:r>
            <a:r>
              <a:rPr lang="ko-KR" altLang="en-US" baseline="0" dirty="0" smtClean="0"/>
              <a:t>공통의 문제인 예시와 아닌 예를 하나씩 학생들에게 사례를 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발표해 달라고 얘기하여 학생들과 </a:t>
            </a:r>
            <a:r>
              <a:rPr lang="ko-KR" altLang="en-US" baseline="0" dirty="0" err="1" smtClean="0"/>
              <a:t>의사소통한다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207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 &lt;</a:t>
            </a:r>
            <a:r>
              <a:rPr lang="ko-KR" altLang="en-US" baseline="0" dirty="0" smtClean="0"/>
              <a:t>학습 안내 제시 슬라이드</a:t>
            </a:r>
            <a:r>
              <a:rPr lang="en-US" altLang="ko-KR" baseline="0" dirty="0" smtClean="0"/>
              <a:t>&gt;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각 절차에 대한 슬라이드를 보여 주며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빨간색 글씨로 표시된 중요 내용을 강조한다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각각을 사례와 반례를 학생들이 얘기해볼 수 있도록 질문하고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이에 교사가 대답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피드백을 주며 설명한다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예</a:t>
            </a:r>
            <a:r>
              <a:rPr lang="en-US" altLang="ko-KR" baseline="0" dirty="0" smtClean="0"/>
              <a:t>) ‘</a:t>
            </a:r>
            <a:r>
              <a:rPr lang="ko-KR" altLang="en-US" baseline="0" dirty="0" smtClean="0"/>
              <a:t>토의 주제는 공통의 문제여야 한다</a:t>
            </a:r>
            <a:r>
              <a:rPr lang="en-US" altLang="ko-KR" baseline="0" dirty="0" smtClean="0"/>
              <a:t>.’- </a:t>
            </a:r>
            <a:r>
              <a:rPr lang="ko-KR" altLang="en-US" baseline="0" dirty="0" smtClean="0"/>
              <a:t>공통의 문제인 예시와 아닌 예를 하나씩 학생들에게 사례를 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발표해 달라고 얘기하여 학생들과 </a:t>
            </a:r>
            <a:r>
              <a:rPr lang="ko-KR" altLang="en-US" baseline="0" dirty="0" err="1" smtClean="0"/>
              <a:t>의사소통한다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BE37-FA38-4193-ADDC-948F0F59333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4401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902798" y="6065145"/>
            <a:ext cx="4114800" cy="365125"/>
          </a:xfrm>
        </p:spPr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065145"/>
            <a:ext cx="2743200" cy="365125"/>
          </a:xfrm>
        </p:spPr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777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633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664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2005012"/>
            <a:ext cx="10515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7167"/>
            <a:ext cx="2743200" cy="365125"/>
          </a:xfrm>
        </p:spPr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3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24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87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46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989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40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43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16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 smtClean="0"/>
              <a:t>초등학교 </a:t>
            </a:r>
            <a:r>
              <a:rPr lang="en-US" altLang="ko-KR" smtClean="0"/>
              <a:t>5</a:t>
            </a:r>
            <a:r>
              <a:rPr lang="ko-KR" altLang="en-US" smtClean="0"/>
              <a:t>학년 국어</a:t>
            </a:r>
            <a:r>
              <a:rPr lang="en-US" altLang="ko-KR" smtClean="0"/>
              <a:t>- </a:t>
            </a:r>
            <a:r>
              <a:rPr lang="ko-KR" altLang="en-US" smtClean="0"/>
              <a:t>토의의 절차와 방법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538173" y="5052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3F160-B08C-4026-9BE6-B9FDE742E1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58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52280;&#45796;&#47532;&#48388;&#48708;&#53440;&#51060;&#47672;4.sw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23" y="6065145"/>
            <a:ext cx="12192000" cy="108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"/>
            <a:ext cx="12192000" cy="10239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7104623" y="1909888"/>
            <a:ext cx="387798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ko-KR" altLang="en-US" sz="5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</a:t>
            </a:r>
            <a:endParaRPr kumimoji="0" lang="en-US" altLang="ko-KR" sz="5400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ko-KR" altLang="en-US" sz="5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절차와 </a:t>
            </a:r>
            <a:r>
              <a:rPr kumimoji="0" lang="ko-KR" altLang="en-US" sz="5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방법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69932" y="3826859"/>
            <a:ext cx="3512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dirty="0" smtClean="0">
                <a:solidFill>
                  <a:schemeClr val="bg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우리 반 </a:t>
            </a:r>
            <a:endParaRPr lang="en-US" altLang="ko-KR" sz="3000" dirty="0" smtClean="0">
              <a:solidFill>
                <a:schemeClr val="bg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3000" dirty="0" smtClean="0">
                <a:solidFill>
                  <a:schemeClr val="bg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학급 규칙 만들기</a:t>
            </a:r>
            <a:endParaRPr lang="en-US" altLang="ko-KR" sz="3000" dirty="0" smtClean="0">
              <a:solidFill>
                <a:schemeClr val="bg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48" y="1298605"/>
            <a:ext cx="5349177" cy="4413071"/>
          </a:xfrm>
          <a:prstGeom prst="rect">
            <a:avLst/>
          </a:prstGeom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>
          <a:xfrm>
            <a:off x="9411077" y="6103719"/>
            <a:ext cx="2743200" cy="365125"/>
          </a:xfrm>
        </p:spPr>
        <p:txBody>
          <a:bodyPr/>
          <a:lstStyle/>
          <a:p>
            <a:fld id="{A643F160-B08C-4026-9BE6-B9FDE742E1CF}" type="slidenum">
              <a:rPr lang="ko-KR" altLang="en-US" sz="1800" b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fld>
            <a:endParaRPr lang="ko-KR" altLang="en-US" sz="18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39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모서리가 둥근 직사각형 26"/>
          <p:cNvSpPr/>
          <p:nvPr/>
        </p:nvSpPr>
        <p:spPr>
          <a:xfrm>
            <a:off x="4042632" y="3117079"/>
            <a:ext cx="6048375" cy="32400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16026" y="1334878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995311" y="1222490"/>
            <a:ext cx="7413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단계에서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주의할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점을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6026" y="2151216"/>
            <a:ext cx="2232248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단     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42335" y="2151216"/>
            <a:ext cx="6048672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주 의 할  점</a:t>
            </a:r>
          </a:p>
        </p:txBody>
      </p:sp>
      <p:sp>
        <p:nvSpPr>
          <p:cNvPr id="32" name="타원 31"/>
          <p:cNvSpPr/>
          <p:nvPr/>
        </p:nvSpPr>
        <p:spPr>
          <a:xfrm>
            <a:off x="4299914" y="3745173"/>
            <a:ext cx="360000" cy="37045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33" name="타원 32"/>
          <p:cNvSpPr/>
          <p:nvPr/>
        </p:nvSpPr>
        <p:spPr>
          <a:xfrm>
            <a:off x="4299914" y="5053773"/>
            <a:ext cx="360000" cy="3587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596026" y="3155151"/>
            <a:ext cx="2232248" cy="32403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가장 좋은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해결 방법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선택하기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855304" y="3675747"/>
            <a:ext cx="5040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적절한 판단 기준을 세운다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855304" y="4807931"/>
            <a:ext cx="504031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많은 사람들이 만족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할 수 있는 해결</a:t>
            </a:r>
            <a:endParaRPr lang="en-US" altLang="ko-KR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방법을 찾는다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1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101264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우리 반 학급 규칙을 우리가 만들어 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64152" y="1513256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76805" y="1359081"/>
            <a:ext cx="86629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각자 준비해온 자료를 바탕으로 </a:t>
            </a: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서로의 의견을</a:t>
            </a:r>
            <a:endParaRPr lang="en-US" altLang="ko-KR" sz="3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듣고 평가하며 </a:t>
            </a: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자유롭게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의견을 나눠봅시다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</p:txBody>
      </p:sp>
      <p:sp>
        <p:nvSpPr>
          <p:cNvPr id="8" name="타원 7"/>
          <p:cNvSpPr/>
          <p:nvPr/>
        </p:nvSpPr>
        <p:spPr>
          <a:xfrm>
            <a:off x="464152" y="2907315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76805" y="2827042"/>
            <a:ext cx="86629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인당 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가지씩 의견을 낼 수 있도록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합니다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준비해온 의견이 충분치 않을 경우 </a:t>
            </a:r>
            <a:r>
              <a:rPr lang="ko-KR" altLang="en-US" sz="3200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모둠원들이</a:t>
            </a:r>
            <a:endParaRPr lang="en-US" altLang="ko-KR" sz="3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서로 도와줍니다</a:t>
            </a:r>
            <a:r>
              <a:rPr lang="en-US" altLang="ko-KR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32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464152" y="4830763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76805" y="4711580"/>
            <a:ext cx="8680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의견이 결정되면 내용을 </a:t>
            </a:r>
            <a:r>
              <a:rPr lang="ko-KR" altLang="en-US" sz="3200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활동지에</a:t>
            </a: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합니다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포인트가 10개인 별 12">
            <a:hlinkClick r:id="rId4" action="ppaction://hlinkfile"/>
          </p:cNvPr>
          <p:cNvSpPr/>
          <p:nvPr/>
        </p:nvSpPr>
        <p:spPr>
          <a:xfrm>
            <a:off x="8913895" y="5123469"/>
            <a:ext cx="2592288" cy="1268760"/>
          </a:xfrm>
          <a:prstGeom prst="star10">
            <a:avLst/>
          </a:prstGeom>
          <a:solidFill>
            <a:srgbClr val="7030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dirty="0">
                <a:latin typeface="HY견고딕" panose="02030600000101010101" pitchFamily="18" charset="-127"/>
                <a:ea typeface="HY견고딕" panose="02030600000101010101" pitchFamily="18" charset="-127"/>
              </a:rPr>
              <a:t>활동시간</a:t>
            </a:r>
            <a:endParaRPr lang="en-US" altLang="ko-KR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latinLnBrk="1" hangingPunct="1">
              <a:defRPr/>
            </a:pPr>
            <a:r>
              <a:rPr lang="en-US" altLang="ko-KR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15</a:t>
            </a:r>
            <a:r>
              <a:rPr lang="ko-KR" altLang="en-US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분</a:t>
            </a:r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10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64152" y="1513256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464152" y="3058832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10" name="타원 9"/>
          <p:cNvSpPr/>
          <p:nvPr/>
        </p:nvSpPr>
        <p:spPr>
          <a:xfrm>
            <a:off x="464152" y="4830763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36513"/>
            <a:ext cx="1006397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전체 토의</a:t>
            </a: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지키지 못했을 때 할 일 정하기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58228" y="1456695"/>
            <a:ext cx="8680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err="1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모둠별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정리된 내용을 친구들에게 발표합니다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58228" y="2946445"/>
            <a:ext cx="70391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의견은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돌아가면서 모두 발표합니다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endParaRPr lang="ko-KR" altLang="en-US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058228" y="4651806"/>
            <a:ext cx="81323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큰 목소리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로 </a:t>
            </a:r>
            <a:r>
              <a:rPr lang="ko-KR" altLang="en-US" sz="3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자신감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을 갖고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발표해 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endParaRPr lang="ko-KR" altLang="en-US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894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756665" y="1807139"/>
            <a:ext cx="2232248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토의 주제 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정하기</a:t>
            </a:r>
          </a:p>
        </p:txBody>
      </p:sp>
      <p:sp>
        <p:nvSpPr>
          <p:cNvPr id="13" name="오른쪽 화살표 12"/>
          <p:cNvSpPr/>
          <p:nvPr/>
        </p:nvSpPr>
        <p:spPr>
          <a:xfrm>
            <a:off x="3512945" y="2193424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4651905" y="1778205"/>
            <a:ext cx="2232248" cy="13681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오른쪽 화살표 15"/>
          <p:cNvSpPr/>
          <p:nvPr/>
        </p:nvSpPr>
        <p:spPr>
          <a:xfrm>
            <a:off x="7369685" y="2193424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8508645" y="1807139"/>
            <a:ext cx="2232248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오른쪽 화살표 17"/>
          <p:cNvSpPr/>
          <p:nvPr/>
        </p:nvSpPr>
        <p:spPr>
          <a:xfrm rot="5400000">
            <a:off x="9372741" y="3650413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8378522" y="4304732"/>
            <a:ext cx="2232248" cy="136815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의견 나누기</a:t>
            </a: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오른쪽 화살표 25"/>
          <p:cNvSpPr/>
          <p:nvPr/>
        </p:nvSpPr>
        <p:spPr>
          <a:xfrm rot="10800000">
            <a:off x="7369685" y="4682883"/>
            <a:ext cx="504056" cy="39087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4632655" y="4194243"/>
            <a:ext cx="2232248" cy="136815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396665" y="1136534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804515" y="1024685"/>
            <a:ext cx="35862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 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</a:t>
            </a:r>
            <a:endParaRPr lang="ko-KR" altLang="en-US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85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6513"/>
            <a:ext cx="788068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새로 만들어진 학급규칙 공표하기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77407" y="1474771"/>
            <a:ext cx="10782534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정해진 학급 규칙을 다시 한 번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읽어봅시다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앞으로</a:t>
            </a:r>
            <a:r>
              <a:rPr lang="ko-KR" altLang="en-US" sz="32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잘 </a:t>
            </a:r>
            <a:r>
              <a:rPr lang="ko-KR" altLang="en-US" sz="32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지킬 것을 다짐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합시다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규칙을 바꾸거나 새로 만들어야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할 규칙이 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있다면 학급 토의를 통해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다시 만들어 봅시다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741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77407" y="1474771"/>
            <a:ext cx="10782534" cy="287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lnSpc>
                <a:spcPct val="200000"/>
              </a:lnSpc>
              <a:spcBef>
                <a:spcPct val="0"/>
              </a:spcBef>
              <a:buClr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오늘 우리가 실시했던 토의 과정을 살펴보고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>
              <a:lnSpc>
                <a:spcPct val="200000"/>
              </a:lnSpc>
              <a:spcBef>
                <a:spcPct val="0"/>
              </a:spcBef>
              <a:buClr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잘된 점과 잘못된 점에 대해 이야기해봅시다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6513"/>
            <a:ext cx="92704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오늘 토의 과정에 대해 이야기해봅시다</a:t>
            </a:r>
            <a:r>
              <a:rPr lang="en-US" altLang="ko-K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822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6513"/>
            <a:ext cx="875752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다음 시간에 배울 내용을 알아봅시다</a:t>
            </a:r>
            <a:r>
              <a:rPr lang="en-US" altLang="ko-K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07522" y="2259648"/>
            <a:ext cx="881683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다음 시간에는</a:t>
            </a:r>
            <a:endParaRPr lang="en-US" altLang="ko-KR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 내용을 바탕으로 제안하는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글을 써봅시다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68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89767"/>
            <a:ext cx="10515600" cy="1325563"/>
          </a:xfrm>
        </p:spPr>
        <p:txBody>
          <a:bodyPr/>
          <a:lstStyle/>
          <a:p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동영상을 보고 느낀 점을 이야기해봅시다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/>
            </a:r>
            <a:b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</a:b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88" y="1415330"/>
            <a:ext cx="5778280" cy="3783991"/>
          </a:xfrm>
          <a:prstGeom prst="rect">
            <a:avLst/>
          </a:prstGeom>
        </p:spPr>
      </p:pic>
      <p:pic>
        <p:nvPicPr>
          <p:cNvPr id="12" name="내용 개체 틀 11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r="1"/>
          <a:stretch/>
        </p:blipFill>
        <p:spPr>
          <a:xfrm>
            <a:off x="207589" y="1415330"/>
            <a:ext cx="5840310" cy="3783992"/>
          </a:xfrm>
        </p:spPr>
      </p:pic>
      <p:sp>
        <p:nvSpPr>
          <p:cNvPr id="13" name="TextBox 12"/>
          <p:cNvSpPr txBox="1"/>
          <p:nvPr/>
        </p:nvSpPr>
        <p:spPr>
          <a:xfrm>
            <a:off x="8606" y="5310952"/>
            <a:ext cx="1028999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● 토의가 바르게 진행되고 있나요</a:t>
            </a:r>
            <a:r>
              <a:rPr lang="en-US" altLang="ko-KR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?</a:t>
            </a:r>
          </a:p>
          <a:p>
            <a:endParaRPr lang="en-US" altLang="ko-KR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● 어떤 점 때문에  토의가 잘 </a:t>
            </a:r>
            <a:r>
              <a:rPr lang="en-US" altLang="ko-KR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잘못 진행되고 있는 것 같나요</a:t>
            </a:r>
            <a:r>
              <a:rPr lang="en-US" altLang="ko-KR" sz="28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?</a:t>
            </a:r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493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804" y="94265"/>
            <a:ext cx="99043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이번 시간에 배울 학습문제를 알아봅시다</a:t>
            </a:r>
            <a:r>
              <a:rPr lang="en-US" altLang="ko-K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5" name="그룹 10"/>
          <p:cNvGrpSpPr>
            <a:grpSpLocks/>
          </p:cNvGrpSpPr>
          <p:nvPr/>
        </p:nvGrpSpPr>
        <p:grpSpPr bwMode="auto">
          <a:xfrm>
            <a:off x="2136783" y="1125848"/>
            <a:ext cx="5786437" cy="857250"/>
            <a:chOff x="1571604" y="3214686"/>
            <a:chExt cx="5786478" cy="857256"/>
          </a:xfrm>
        </p:grpSpPr>
        <p:sp>
          <p:nvSpPr>
            <p:cNvPr id="16" name="직사각형 11"/>
            <p:cNvSpPr>
              <a:spLocks noChangeArrowheads="1"/>
            </p:cNvSpPr>
            <p:nvPr/>
          </p:nvSpPr>
          <p:spPr bwMode="auto">
            <a:xfrm>
              <a:off x="1571604" y="3214686"/>
              <a:ext cx="5786478" cy="857256"/>
            </a:xfrm>
            <a:prstGeom prst="rect">
              <a:avLst/>
            </a:pr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6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4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5pPr>
              <a:lvl6pPr marL="25146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6pPr>
              <a:lvl7pPr marL="29718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7pPr>
              <a:lvl8pPr marL="34290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8pPr>
              <a:lvl9pPr marL="38862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ClrTx/>
                <a:buFontTx/>
                <a:buNone/>
              </a:pPr>
              <a:endParaRPr kumimoji="0" lang="ko-KR" altLang="en-US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endParaRPr>
            </a:p>
          </p:txBody>
        </p:sp>
        <p:sp>
          <p:nvSpPr>
            <p:cNvPr id="17" name="직사각형 12"/>
            <p:cNvSpPr>
              <a:spLocks noChangeArrowheads="1"/>
            </p:cNvSpPr>
            <p:nvPr/>
          </p:nvSpPr>
          <p:spPr bwMode="auto">
            <a:xfrm>
              <a:off x="1785918" y="3357562"/>
              <a:ext cx="5367374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6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4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5pPr>
              <a:lvl6pPr marL="25146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6pPr>
              <a:lvl7pPr marL="29718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7pPr>
              <a:lvl8pPr marL="34290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8pPr>
              <a:lvl9pPr marL="38862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ClrTx/>
                <a:buFontTx/>
                <a:buNone/>
              </a:pPr>
              <a:endParaRPr kumimoji="0"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8" name="이등변 삼각형 17"/>
            <p:cNvSpPr/>
            <p:nvPr/>
          </p:nvSpPr>
          <p:spPr bwMode="auto">
            <a:xfrm>
              <a:off x="6858016" y="3500438"/>
              <a:ext cx="214314" cy="142876"/>
            </a:xfrm>
            <a:prstGeom prst="triangle">
              <a:avLst/>
            </a:prstGeom>
            <a:solidFill>
              <a:srgbClr val="3399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0800000" lon="0" rev="0"/>
              </a:camera>
              <a:lightRig rig="threePt" dir="t"/>
            </a:scene3d>
          </p:spPr>
          <p:txBody>
            <a:bodyPr/>
            <a:lstStyle/>
            <a:p>
              <a:pPr eaLnBrk="1" hangingPunct="1">
                <a:defRPr/>
              </a:pPr>
              <a:endParaRPr kumimoji="0" lang="ko-KR" altLang="en-US">
                <a:latin typeface="Arial" charset="0"/>
                <a:ea typeface="굴림" charset="-127"/>
              </a:endParaRPr>
            </a:p>
          </p:txBody>
        </p:sp>
      </p:grpSp>
      <p:grpSp>
        <p:nvGrpSpPr>
          <p:cNvPr id="27" name="그룹 14"/>
          <p:cNvGrpSpPr>
            <a:grpSpLocks/>
          </p:cNvGrpSpPr>
          <p:nvPr/>
        </p:nvGrpSpPr>
        <p:grpSpPr bwMode="auto">
          <a:xfrm>
            <a:off x="8610600" y="1125848"/>
            <a:ext cx="1214437" cy="857250"/>
            <a:chOff x="7572396" y="3214686"/>
            <a:chExt cx="1214446" cy="857256"/>
          </a:xfrm>
        </p:grpSpPr>
        <p:sp>
          <p:nvSpPr>
            <p:cNvPr id="28" name="모서리가 둥근 직사각형 15"/>
            <p:cNvSpPr>
              <a:spLocks noChangeArrowheads="1"/>
            </p:cNvSpPr>
            <p:nvPr/>
          </p:nvSpPr>
          <p:spPr bwMode="auto">
            <a:xfrm>
              <a:off x="7572396" y="3214686"/>
              <a:ext cx="1214446" cy="857256"/>
            </a:xfrm>
            <a:prstGeom prst="roundRect">
              <a:avLst>
                <a:gd name="adj" fmla="val 16667"/>
              </a:avLst>
            </a:prstGeom>
            <a:solidFill>
              <a:srgbClr val="33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6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4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5pPr>
              <a:lvl6pPr marL="25146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6pPr>
              <a:lvl7pPr marL="29718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7pPr>
              <a:lvl8pPr marL="34290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8pPr>
              <a:lvl9pPr marL="38862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ClrTx/>
                <a:buFontTx/>
                <a:buNone/>
              </a:pPr>
              <a:endParaRPr kumimoji="0" lang="ko-KR" altLang="en-US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 bwMode="auto">
            <a:xfrm>
              <a:off x="7643834" y="3286124"/>
              <a:ext cx="1071570" cy="714380"/>
            </a:xfrm>
            <a:prstGeom prst="roundRect">
              <a:avLst/>
            </a:prstGeom>
            <a:solidFill>
              <a:srgbClr val="3399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kumimoji="0" lang="ko-KR" altLang="en-US" sz="2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검색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06738" y="1286225"/>
            <a:ext cx="3910554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3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토의 절차</a:t>
            </a:r>
            <a:r>
              <a:rPr lang="en-US" altLang="ko-KR" sz="3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3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학급 규칙</a:t>
            </a:r>
            <a:endParaRPr lang="ko-KR" altLang="en-US" sz="3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Rectangle 15"/>
          <p:cNvSpPr>
            <a:spLocks noChangeArrowheads="1"/>
          </p:cNvSpPr>
          <p:nvPr/>
        </p:nvSpPr>
        <p:spPr bwMode="auto">
          <a:xfrm>
            <a:off x="1669967" y="2839987"/>
            <a:ext cx="7920037" cy="3367088"/>
          </a:xfrm>
          <a:prstGeom prst="rect">
            <a:avLst/>
          </a:prstGeom>
          <a:solidFill>
            <a:schemeClr val="bg1"/>
          </a:solidFill>
          <a:ln w="57150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r>
              <a:rPr lang="en-US" altLang="ko-K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토의의 </a:t>
            </a:r>
            <a:r>
              <a:rPr lang="ko-KR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r>
              <a:rPr lang="ko-KR" alt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에 따라 </a:t>
            </a:r>
            <a:endParaRPr lang="en-US" altLang="ko-KR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latinLnBrk="1" hangingPunct="1">
              <a:defRPr/>
            </a:pPr>
            <a:r>
              <a:rPr lang="en-US" altLang="ko-K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토의하는</a:t>
            </a:r>
            <a:r>
              <a:rPr lang="en-US" altLang="ko-K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방법</a:t>
            </a:r>
            <a:r>
              <a:rPr lang="ko-KR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을 </a:t>
            </a:r>
            <a:r>
              <a:rPr lang="ko-KR" alt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알 수 있다</a:t>
            </a:r>
            <a:r>
              <a:rPr lang="en-US" altLang="ko-KR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latinLnBrk="1" hangingPunct="1">
              <a:defRPr/>
            </a:pPr>
            <a:r>
              <a:rPr lang="en-US" altLang="ko-K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</a:t>
            </a:r>
            <a:r>
              <a:rPr lang="en-US" altLang="ko-K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우리 반의 규칙</a:t>
            </a:r>
            <a:r>
              <a:rPr lang="ko-KR" alt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을 만들 수 있다</a:t>
            </a:r>
            <a:r>
              <a:rPr lang="en-US" altLang="ko-KR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sz="4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AutoShape 14"/>
          <p:cNvSpPr>
            <a:spLocks noGrp="1" noChangeArrowheads="1"/>
          </p:cNvSpPr>
          <p:nvPr>
            <p:ph idx="1"/>
          </p:nvPr>
        </p:nvSpPr>
        <p:spPr bwMode="auto">
          <a:xfrm>
            <a:off x="4303403" y="2458900"/>
            <a:ext cx="2653164" cy="762173"/>
          </a:xfrm>
          <a:prstGeom prst="roundRect">
            <a:avLst>
              <a:gd name="adj" fmla="val 16667"/>
            </a:avLst>
          </a:prstGeom>
          <a:solidFill>
            <a:srgbClr val="339933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CC99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 eaLnBrk="1" latinLnBrk="1" hangingPunct="1">
              <a:defRPr/>
            </a:pPr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학습 </a:t>
            </a: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목표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890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03890"/>
            <a:ext cx="92704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지난 시간에 배운 내용을 떠올려봅시다</a:t>
            </a:r>
            <a:r>
              <a:rPr lang="en-US" altLang="ko-K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18157" y="1668043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370698" y="1555943"/>
            <a:ext cx="38941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토의란 무엇인가요</a:t>
            </a:r>
            <a:r>
              <a:rPr lang="en-US" altLang="ko-KR" sz="320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?</a:t>
            </a:r>
            <a:endParaRPr lang="ko-KR" altLang="en-US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79395" y="2530474"/>
            <a:ext cx="72421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(1)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공동으로 해결할 문제가 생겼을 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9395" y="3445714"/>
            <a:ext cx="60118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(2)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정보와 의견을 주고 받은 뒤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79395" y="4394666"/>
            <a:ext cx="6421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(3)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가장 좋은 해결방법을 찾는 것</a:t>
            </a:r>
          </a:p>
        </p:txBody>
      </p:sp>
    </p:spTree>
    <p:extLst>
      <p:ext uri="{BB962C8B-B14F-4D97-AF65-F5344CB8AC3E}">
        <p14:creationId xmlns:p14="http://schemas.microsoft.com/office/powerpoint/2010/main" val="28744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756665" y="1807139"/>
            <a:ext cx="2232248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토의 주제 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정하기</a:t>
            </a:r>
          </a:p>
        </p:txBody>
      </p:sp>
      <p:sp>
        <p:nvSpPr>
          <p:cNvPr id="13" name="오른쪽 화살표 12"/>
          <p:cNvSpPr/>
          <p:nvPr/>
        </p:nvSpPr>
        <p:spPr>
          <a:xfrm>
            <a:off x="3512945" y="2193424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4651905" y="1778205"/>
            <a:ext cx="2232248" cy="13681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자신의 의견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마련하기</a:t>
            </a:r>
          </a:p>
        </p:txBody>
      </p:sp>
      <p:sp>
        <p:nvSpPr>
          <p:cNvPr id="16" name="오른쪽 화살표 15"/>
          <p:cNvSpPr/>
          <p:nvPr/>
        </p:nvSpPr>
        <p:spPr>
          <a:xfrm>
            <a:off x="7369685" y="2193424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8508645" y="1807139"/>
            <a:ext cx="2232248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근거 자료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모으기</a:t>
            </a:r>
          </a:p>
        </p:txBody>
      </p:sp>
      <p:sp>
        <p:nvSpPr>
          <p:cNvPr id="18" name="오른쪽 화살표 17"/>
          <p:cNvSpPr/>
          <p:nvPr/>
        </p:nvSpPr>
        <p:spPr>
          <a:xfrm rot="5400000">
            <a:off x="9372741" y="3650413"/>
            <a:ext cx="504056" cy="36004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8378522" y="4304732"/>
            <a:ext cx="2232248" cy="136815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의견 나누기</a:t>
            </a:r>
          </a:p>
        </p:txBody>
      </p:sp>
      <p:sp>
        <p:nvSpPr>
          <p:cNvPr id="26" name="오른쪽 화살표 25"/>
          <p:cNvSpPr/>
          <p:nvPr/>
        </p:nvSpPr>
        <p:spPr>
          <a:xfrm rot="10800000">
            <a:off x="7369685" y="4682883"/>
            <a:ext cx="504056" cy="39087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4632655" y="4194243"/>
            <a:ext cx="2232248" cy="136815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가장 좋은 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해결방법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선택하기</a:t>
            </a:r>
          </a:p>
        </p:txBody>
      </p:sp>
      <p:sp>
        <p:nvSpPr>
          <p:cNvPr id="28" name="타원 27"/>
          <p:cNvSpPr/>
          <p:nvPr/>
        </p:nvSpPr>
        <p:spPr>
          <a:xfrm>
            <a:off x="396665" y="1136534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804515" y="1024685"/>
            <a:ext cx="35862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 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</a:t>
            </a:r>
            <a:endParaRPr lang="ko-KR" altLang="en-US" sz="32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129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16026" y="1334878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995311" y="1222490"/>
            <a:ext cx="7413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단계에서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주의할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점을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6026" y="2151216"/>
            <a:ext cx="2232248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단     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42335" y="2151216"/>
            <a:ext cx="6048672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주 의 할  점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96026" y="3143239"/>
            <a:ext cx="2232248" cy="32403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토의 주제 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정하기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123150" y="3151966"/>
            <a:ext cx="6048375" cy="32400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702036" y="3699417"/>
            <a:ext cx="5040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공동의 문제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이어야 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659914" y="4452475"/>
            <a:ext cx="5040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여러 가지 해결 방법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을 제시할 수 </a:t>
            </a:r>
            <a:endParaRPr lang="en-US" altLang="ko-KR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있어야 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4299914" y="3745173"/>
            <a:ext cx="360000" cy="37045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33" name="타원 32"/>
          <p:cNvSpPr/>
          <p:nvPr/>
        </p:nvSpPr>
        <p:spPr>
          <a:xfrm>
            <a:off x="4299914" y="4662632"/>
            <a:ext cx="360000" cy="3587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15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6"/>
          <p:cNvSpPr/>
          <p:nvPr/>
        </p:nvSpPr>
        <p:spPr>
          <a:xfrm>
            <a:off x="4069830" y="3117079"/>
            <a:ext cx="6048375" cy="32400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16026" y="1334878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995311" y="1222490"/>
            <a:ext cx="7413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단계에서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주의할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점을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6026" y="2151216"/>
            <a:ext cx="2232248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단     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42335" y="2151216"/>
            <a:ext cx="6048672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주 의 할  점</a:t>
            </a:r>
          </a:p>
        </p:txBody>
      </p:sp>
      <p:sp>
        <p:nvSpPr>
          <p:cNvPr id="32" name="타원 31"/>
          <p:cNvSpPr/>
          <p:nvPr/>
        </p:nvSpPr>
        <p:spPr>
          <a:xfrm>
            <a:off x="4299914" y="3745173"/>
            <a:ext cx="360000" cy="37045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33" name="타원 32"/>
          <p:cNvSpPr/>
          <p:nvPr/>
        </p:nvSpPr>
        <p:spPr>
          <a:xfrm>
            <a:off x="4299914" y="4662632"/>
            <a:ext cx="360000" cy="3587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596026" y="3143239"/>
            <a:ext cx="2232248" cy="32403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자신의 의견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마련하기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941887" y="3646804"/>
            <a:ext cx="5040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문제의 원인을 생각한다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889998" y="4638491"/>
            <a:ext cx="504031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 주제와 관련된 해결 방법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인지</a:t>
            </a:r>
            <a:endParaRPr lang="en-US" altLang="ko-KR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생각해본다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4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모서리가 둥근 직사각형 26"/>
          <p:cNvSpPr/>
          <p:nvPr/>
        </p:nvSpPr>
        <p:spPr>
          <a:xfrm>
            <a:off x="4123150" y="3209525"/>
            <a:ext cx="6048375" cy="32400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16026" y="1334878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995311" y="1222490"/>
            <a:ext cx="7413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단계에서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주의할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점을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6026" y="2151216"/>
            <a:ext cx="2232248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단     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42335" y="2151216"/>
            <a:ext cx="6048672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주 의 할  점</a:t>
            </a:r>
          </a:p>
        </p:txBody>
      </p:sp>
      <p:sp>
        <p:nvSpPr>
          <p:cNvPr id="32" name="타원 31"/>
          <p:cNvSpPr/>
          <p:nvPr/>
        </p:nvSpPr>
        <p:spPr>
          <a:xfrm>
            <a:off x="4299914" y="3745173"/>
            <a:ext cx="360000" cy="37045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33" name="타원 32"/>
          <p:cNvSpPr/>
          <p:nvPr/>
        </p:nvSpPr>
        <p:spPr>
          <a:xfrm>
            <a:off x="4299914" y="5053773"/>
            <a:ext cx="360000" cy="3587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596026" y="3209253"/>
            <a:ext cx="2232248" cy="3240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근거 자료</a:t>
            </a:r>
            <a:endParaRPr lang="en-US" altLang="ko-KR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모으기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050694" y="3596300"/>
            <a:ext cx="5040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자신의 의견을 뒷받침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할 수 있는 </a:t>
            </a:r>
            <a:endParaRPr lang="en-US" altLang="ko-KR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자료인지 생각한다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050694" y="4897095"/>
            <a:ext cx="504031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믿을만한 자료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인지 생각한다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812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모서리가 둥근 직사각형 26"/>
          <p:cNvSpPr/>
          <p:nvPr/>
        </p:nvSpPr>
        <p:spPr>
          <a:xfrm>
            <a:off x="4042632" y="3143511"/>
            <a:ext cx="6048375" cy="32400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sz="24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32" descr="01_라인하단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12192000" cy="13036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900377" y="6449613"/>
            <a:ext cx="4114800" cy="365125"/>
          </a:xfrm>
        </p:spPr>
        <p:txBody>
          <a:bodyPr/>
          <a:lstStyle/>
          <a:p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초등학교 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학년 국어</a:t>
            </a:r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 </a:t>
            </a:r>
            <a:r>
              <a:rPr lang="ko-KR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토의의 절차와 방법</a:t>
            </a:r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F160-B08C-4026-9BE6-B9FDE742E1CF}" type="slidenum">
              <a:rPr lang="ko-KR" altLang="en-US" sz="18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fld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28" y="94264"/>
            <a:ext cx="807304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토의의 절차와 방법을 알아봅시다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16026" y="1334878"/>
            <a:ext cx="360000" cy="36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995311" y="1222490"/>
            <a:ext cx="7413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각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단계에서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주의할</a:t>
            </a:r>
            <a:r>
              <a:rPr lang="en-US" altLang="ko-KR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점을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정리해봅시다</a:t>
            </a:r>
            <a:r>
              <a:rPr lang="en-US" altLang="ko-KR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3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6026" y="2151216"/>
            <a:ext cx="2232248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단     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42335" y="2151216"/>
            <a:ext cx="6048672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주 의 할  점</a:t>
            </a:r>
          </a:p>
        </p:txBody>
      </p:sp>
      <p:sp>
        <p:nvSpPr>
          <p:cNvPr id="32" name="타원 31"/>
          <p:cNvSpPr/>
          <p:nvPr/>
        </p:nvSpPr>
        <p:spPr>
          <a:xfrm>
            <a:off x="4299914" y="3745173"/>
            <a:ext cx="360000" cy="37045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33" name="타원 32"/>
          <p:cNvSpPr/>
          <p:nvPr/>
        </p:nvSpPr>
        <p:spPr>
          <a:xfrm>
            <a:off x="4299914" y="5053773"/>
            <a:ext cx="360000" cy="3587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4130" y="3143239"/>
            <a:ext cx="2232248" cy="32403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lnSpc>
                <a:spcPct val="200000"/>
              </a:lnSpc>
              <a:defRPr/>
            </a:pPr>
            <a:r>
              <a:rPr lang="ko-KR" altLang="en-US" sz="2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의견 나누기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36678" y="3745173"/>
            <a:ext cx="5040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다른 사람 의견을 존중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하며 말한다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855304" y="4850856"/>
            <a:ext cx="5040313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ko-KR" altLang="en-US" sz="24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내 의견과 비교</a:t>
            </a:r>
            <a:r>
              <a:rPr lang="ko-KR" altLang="en-US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하며 듣는다</a:t>
            </a:r>
            <a:r>
              <a:rPr lang="en-US" altLang="ko-KR" sz="2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26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1871</Words>
  <Application>Microsoft Office PowerPoint</Application>
  <PresentationFormat>와이드스크린</PresentationFormat>
  <Paragraphs>207</Paragraphs>
  <Slides>16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굴림</vt:lpstr>
      <vt:lpstr>맑은 고딕</vt:lpstr>
      <vt:lpstr>Arial</vt:lpstr>
      <vt:lpstr>Wingdings 3</vt:lpstr>
      <vt:lpstr>Office 테마</vt:lpstr>
      <vt:lpstr>PowerPoint 프레젠테이션</vt:lpstr>
      <vt:lpstr>동영상을 보고 느낀 점을 이야기해봅시다.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 예문</dc:creator>
  <cp:lastModifiedBy>고 예문</cp:lastModifiedBy>
  <cp:revision>70</cp:revision>
  <dcterms:created xsi:type="dcterms:W3CDTF">2019-11-02T10:04:00Z</dcterms:created>
  <dcterms:modified xsi:type="dcterms:W3CDTF">2019-11-02T13:26:27Z</dcterms:modified>
</cp:coreProperties>
</file>